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6394EB-4DF4-4F5B-A8D7-B438D9E3984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2111E8-0E75-4571-943A-5720CED2ACB3}">
      <dgm:prSet/>
      <dgm:spPr/>
      <dgm:t>
        <a:bodyPr/>
        <a:lstStyle/>
        <a:p>
          <a:pPr>
            <a:defRPr cap="all"/>
          </a:pPr>
          <a:r>
            <a:rPr lang="en-US"/>
            <a:t>Philadelphia was chosen because it has ‘natural’ seasons in terms of temperature </a:t>
          </a:r>
        </a:p>
      </dgm:t>
    </dgm:pt>
    <dgm:pt modelId="{DF74D548-B6EE-449B-8248-DAB07F20AC87}" type="parTrans" cxnId="{07BBE967-DFB9-4A6A-97F1-FA8285B28427}">
      <dgm:prSet/>
      <dgm:spPr/>
      <dgm:t>
        <a:bodyPr/>
        <a:lstStyle/>
        <a:p>
          <a:endParaRPr lang="en-US"/>
        </a:p>
      </dgm:t>
    </dgm:pt>
    <dgm:pt modelId="{7DA62C16-5A68-497D-81D8-A3F30BD5E8B0}" type="sibTrans" cxnId="{07BBE967-DFB9-4A6A-97F1-FA8285B28427}">
      <dgm:prSet/>
      <dgm:spPr/>
      <dgm:t>
        <a:bodyPr/>
        <a:lstStyle/>
        <a:p>
          <a:endParaRPr lang="en-US"/>
        </a:p>
      </dgm:t>
    </dgm:pt>
    <dgm:pt modelId="{30A0E8D9-DCE8-4F48-BEC5-28D6D481B340}">
      <dgm:prSet/>
      <dgm:spPr/>
      <dgm:t>
        <a:bodyPr/>
        <a:lstStyle/>
        <a:p>
          <a:pPr>
            <a:defRPr cap="all"/>
          </a:pPr>
          <a:r>
            <a:rPr lang="en-US"/>
            <a:t>Precipitation will possibly have cycles as well</a:t>
          </a:r>
        </a:p>
      </dgm:t>
    </dgm:pt>
    <dgm:pt modelId="{2B9529D3-418C-4D49-AEEA-591BC73B9854}" type="parTrans" cxnId="{C2EC93A4-5EEF-4C35-832A-6FB84B31A267}">
      <dgm:prSet/>
      <dgm:spPr/>
      <dgm:t>
        <a:bodyPr/>
        <a:lstStyle/>
        <a:p>
          <a:endParaRPr lang="en-US"/>
        </a:p>
      </dgm:t>
    </dgm:pt>
    <dgm:pt modelId="{67C41F8C-FBA3-476F-9FBD-52EA23A8CC5B}" type="sibTrans" cxnId="{C2EC93A4-5EEF-4C35-832A-6FB84B31A267}">
      <dgm:prSet/>
      <dgm:spPr/>
      <dgm:t>
        <a:bodyPr/>
        <a:lstStyle/>
        <a:p>
          <a:endParaRPr lang="en-US"/>
        </a:p>
      </dgm:t>
    </dgm:pt>
    <dgm:pt modelId="{17B6F11E-048C-460F-953F-15EF17F48795}">
      <dgm:prSet/>
      <dgm:spPr/>
      <dgm:t>
        <a:bodyPr/>
        <a:lstStyle/>
        <a:p>
          <a:pPr>
            <a:defRPr cap="all"/>
          </a:pPr>
          <a:r>
            <a:rPr lang="en-US" dirty="0"/>
            <a:t>5 time series were initially investigated and models were made for four of them: daily, weekly, monthly, seasonally, and yearly (with the latter four being modeled)</a:t>
          </a:r>
        </a:p>
      </dgm:t>
    </dgm:pt>
    <dgm:pt modelId="{4C90F2E7-AD46-443D-B6C4-C13001B5193A}" type="parTrans" cxnId="{82C7F441-EE48-40E1-AAC9-D04AF2C9E056}">
      <dgm:prSet/>
      <dgm:spPr/>
      <dgm:t>
        <a:bodyPr/>
        <a:lstStyle/>
        <a:p>
          <a:endParaRPr lang="en-US"/>
        </a:p>
      </dgm:t>
    </dgm:pt>
    <dgm:pt modelId="{D1419A75-6498-4420-AF79-638DB1B0A9CD}" type="sibTrans" cxnId="{82C7F441-EE48-40E1-AAC9-D04AF2C9E056}">
      <dgm:prSet/>
      <dgm:spPr/>
      <dgm:t>
        <a:bodyPr/>
        <a:lstStyle/>
        <a:p>
          <a:endParaRPr lang="en-US"/>
        </a:p>
      </dgm:t>
    </dgm:pt>
    <dgm:pt modelId="{92E9F9B0-395F-4DD1-987A-26246FCF3351}" type="pres">
      <dgm:prSet presAssocID="{216394EB-4DF4-4F5B-A8D7-B438D9E39840}" presName="root" presStyleCnt="0">
        <dgm:presLayoutVars>
          <dgm:dir/>
          <dgm:resizeHandles val="exact"/>
        </dgm:presLayoutVars>
      </dgm:prSet>
      <dgm:spPr/>
    </dgm:pt>
    <dgm:pt modelId="{B5B8628F-4F71-4CD4-9C76-44404C30B7D4}" type="pres">
      <dgm:prSet presAssocID="{C12111E8-0E75-4571-943A-5720CED2ACB3}" presName="compNode" presStyleCnt="0"/>
      <dgm:spPr/>
    </dgm:pt>
    <dgm:pt modelId="{A45624DD-B686-4DB6-B59A-8B98884B986A}" type="pres">
      <dgm:prSet presAssocID="{C12111E8-0E75-4571-943A-5720CED2ACB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B22DD95-AD07-4896-97B4-313F14E09EC0}" type="pres">
      <dgm:prSet presAssocID="{C12111E8-0E75-4571-943A-5720CED2AC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8455AAD-72CB-40F8-ABF5-520EFA7E706A}" type="pres">
      <dgm:prSet presAssocID="{C12111E8-0E75-4571-943A-5720CED2ACB3}" presName="spaceRect" presStyleCnt="0"/>
      <dgm:spPr/>
    </dgm:pt>
    <dgm:pt modelId="{AD682D35-EBF4-4060-90E5-C05A9974E2E4}" type="pres">
      <dgm:prSet presAssocID="{C12111E8-0E75-4571-943A-5720CED2ACB3}" presName="textRect" presStyleLbl="revTx" presStyleIdx="0" presStyleCnt="3">
        <dgm:presLayoutVars>
          <dgm:chMax val="1"/>
          <dgm:chPref val="1"/>
        </dgm:presLayoutVars>
      </dgm:prSet>
      <dgm:spPr/>
    </dgm:pt>
    <dgm:pt modelId="{4108616E-D9DF-4C47-BCC8-5DA7072E122A}" type="pres">
      <dgm:prSet presAssocID="{7DA62C16-5A68-497D-81D8-A3F30BD5E8B0}" presName="sibTrans" presStyleCnt="0"/>
      <dgm:spPr/>
    </dgm:pt>
    <dgm:pt modelId="{2533A091-9422-4D69-B8D6-4F8D055A618F}" type="pres">
      <dgm:prSet presAssocID="{30A0E8D9-DCE8-4F48-BEC5-28D6D481B340}" presName="compNode" presStyleCnt="0"/>
      <dgm:spPr/>
    </dgm:pt>
    <dgm:pt modelId="{ECAFA057-1655-4B53-87CB-BE669D46DF44}" type="pres">
      <dgm:prSet presAssocID="{30A0E8D9-DCE8-4F48-BEC5-28D6D481B34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CEC6CF4-CCD1-488F-B197-B48B1C93E636}" type="pres">
      <dgm:prSet presAssocID="{30A0E8D9-DCE8-4F48-BEC5-28D6D481B3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DC3FF9BC-AE53-413F-9C59-3CD1EEE02E58}" type="pres">
      <dgm:prSet presAssocID="{30A0E8D9-DCE8-4F48-BEC5-28D6D481B340}" presName="spaceRect" presStyleCnt="0"/>
      <dgm:spPr/>
    </dgm:pt>
    <dgm:pt modelId="{9329C4DE-BAEF-4624-A435-C9ACEA5EEECD}" type="pres">
      <dgm:prSet presAssocID="{30A0E8D9-DCE8-4F48-BEC5-28D6D481B340}" presName="textRect" presStyleLbl="revTx" presStyleIdx="1" presStyleCnt="3">
        <dgm:presLayoutVars>
          <dgm:chMax val="1"/>
          <dgm:chPref val="1"/>
        </dgm:presLayoutVars>
      </dgm:prSet>
      <dgm:spPr/>
    </dgm:pt>
    <dgm:pt modelId="{C6B99223-A868-4EF7-B62B-08B2AFE72382}" type="pres">
      <dgm:prSet presAssocID="{67C41F8C-FBA3-476F-9FBD-52EA23A8CC5B}" presName="sibTrans" presStyleCnt="0"/>
      <dgm:spPr/>
    </dgm:pt>
    <dgm:pt modelId="{F2D67792-C8EE-402A-9F04-796963B9BD60}" type="pres">
      <dgm:prSet presAssocID="{17B6F11E-048C-460F-953F-15EF17F48795}" presName="compNode" presStyleCnt="0"/>
      <dgm:spPr/>
    </dgm:pt>
    <dgm:pt modelId="{C1E9DAD4-6032-403C-B1ED-8E181455F2FD}" type="pres">
      <dgm:prSet presAssocID="{17B6F11E-048C-460F-953F-15EF17F4879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287E2E-BB07-484A-BE6F-F812DCC9F2C1}" type="pres">
      <dgm:prSet presAssocID="{17B6F11E-048C-460F-953F-15EF17F487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A64BDB5C-7174-4088-B4EF-ED98B32F05B1}" type="pres">
      <dgm:prSet presAssocID="{17B6F11E-048C-460F-953F-15EF17F48795}" presName="spaceRect" presStyleCnt="0"/>
      <dgm:spPr/>
    </dgm:pt>
    <dgm:pt modelId="{501C87F9-3530-4770-BED1-7043360F3FA9}" type="pres">
      <dgm:prSet presAssocID="{17B6F11E-048C-460F-953F-15EF17F4879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2C7F441-EE48-40E1-AAC9-D04AF2C9E056}" srcId="{216394EB-4DF4-4F5B-A8D7-B438D9E39840}" destId="{17B6F11E-048C-460F-953F-15EF17F48795}" srcOrd="2" destOrd="0" parTransId="{4C90F2E7-AD46-443D-B6C4-C13001B5193A}" sibTransId="{D1419A75-6498-4420-AF79-638DB1B0A9CD}"/>
    <dgm:cxn modelId="{07BBE967-DFB9-4A6A-97F1-FA8285B28427}" srcId="{216394EB-4DF4-4F5B-A8D7-B438D9E39840}" destId="{C12111E8-0E75-4571-943A-5720CED2ACB3}" srcOrd="0" destOrd="0" parTransId="{DF74D548-B6EE-449B-8248-DAB07F20AC87}" sibTransId="{7DA62C16-5A68-497D-81D8-A3F30BD5E8B0}"/>
    <dgm:cxn modelId="{2601C04E-F216-4071-9624-AAE552C52D6B}" type="presOf" srcId="{17B6F11E-048C-460F-953F-15EF17F48795}" destId="{501C87F9-3530-4770-BED1-7043360F3FA9}" srcOrd="0" destOrd="0" presId="urn:microsoft.com/office/officeart/2018/5/layout/IconLeafLabelList"/>
    <dgm:cxn modelId="{C2EC93A4-5EEF-4C35-832A-6FB84B31A267}" srcId="{216394EB-4DF4-4F5B-A8D7-B438D9E39840}" destId="{30A0E8D9-DCE8-4F48-BEC5-28D6D481B340}" srcOrd="1" destOrd="0" parTransId="{2B9529D3-418C-4D49-AEEA-591BC73B9854}" sibTransId="{67C41F8C-FBA3-476F-9FBD-52EA23A8CC5B}"/>
    <dgm:cxn modelId="{052596AD-D3AF-4ED7-8132-382FCEEB03B8}" type="presOf" srcId="{216394EB-4DF4-4F5B-A8D7-B438D9E39840}" destId="{92E9F9B0-395F-4DD1-987A-26246FCF3351}" srcOrd="0" destOrd="0" presId="urn:microsoft.com/office/officeart/2018/5/layout/IconLeafLabelList"/>
    <dgm:cxn modelId="{3DE541D1-3065-4DE5-A803-877817637572}" type="presOf" srcId="{C12111E8-0E75-4571-943A-5720CED2ACB3}" destId="{AD682D35-EBF4-4060-90E5-C05A9974E2E4}" srcOrd="0" destOrd="0" presId="urn:microsoft.com/office/officeart/2018/5/layout/IconLeafLabelList"/>
    <dgm:cxn modelId="{468D7FDC-9E0C-4121-8E94-CEA4D21F85AA}" type="presOf" srcId="{30A0E8D9-DCE8-4F48-BEC5-28D6D481B340}" destId="{9329C4DE-BAEF-4624-A435-C9ACEA5EEECD}" srcOrd="0" destOrd="0" presId="urn:microsoft.com/office/officeart/2018/5/layout/IconLeafLabelList"/>
    <dgm:cxn modelId="{FFB26FDF-83D6-4A41-9723-B8D36FC35F1B}" type="presParOf" srcId="{92E9F9B0-395F-4DD1-987A-26246FCF3351}" destId="{B5B8628F-4F71-4CD4-9C76-44404C30B7D4}" srcOrd="0" destOrd="0" presId="urn:microsoft.com/office/officeart/2018/5/layout/IconLeafLabelList"/>
    <dgm:cxn modelId="{B30F1575-7257-4322-A245-820FFE5DFAFA}" type="presParOf" srcId="{B5B8628F-4F71-4CD4-9C76-44404C30B7D4}" destId="{A45624DD-B686-4DB6-B59A-8B98884B986A}" srcOrd="0" destOrd="0" presId="urn:microsoft.com/office/officeart/2018/5/layout/IconLeafLabelList"/>
    <dgm:cxn modelId="{051C2CFC-4E3A-41F7-ADC5-B1A8B99C1EF1}" type="presParOf" srcId="{B5B8628F-4F71-4CD4-9C76-44404C30B7D4}" destId="{9B22DD95-AD07-4896-97B4-313F14E09EC0}" srcOrd="1" destOrd="0" presId="urn:microsoft.com/office/officeart/2018/5/layout/IconLeafLabelList"/>
    <dgm:cxn modelId="{72771FDD-190E-431F-9ADE-E459817C3159}" type="presParOf" srcId="{B5B8628F-4F71-4CD4-9C76-44404C30B7D4}" destId="{A8455AAD-72CB-40F8-ABF5-520EFA7E706A}" srcOrd="2" destOrd="0" presId="urn:microsoft.com/office/officeart/2018/5/layout/IconLeafLabelList"/>
    <dgm:cxn modelId="{4611078F-43B1-4368-B419-B05BA31D0BFE}" type="presParOf" srcId="{B5B8628F-4F71-4CD4-9C76-44404C30B7D4}" destId="{AD682D35-EBF4-4060-90E5-C05A9974E2E4}" srcOrd="3" destOrd="0" presId="urn:microsoft.com/office/officeart/2018/5/layout/IconLeafLabelList"/>
    <dgm:cxn modelId="{C8AC2BFD-6581-4BF5-9CBF-0C353C67CC3D}" type="presParOf" srcId="{92E9F9B0-395F-4DD1-987A-26246FCF3351}" destId="{4108616E-D9DF-4C47-BCC8-5DA7072E122A}" srcOrd="1" destOrd="0" presId="urn:microsoft.com/office/officeart/2018/5/layout/IconLeafLabelList"/>
    <dgm:cxn modelId="{CBCC78B0-C741-45EC-801A-4F6B706E98BF}" type="presParOf" srcId="{92E9F9B0-395F-4DD1-987A-26246FCF3351}" destId="{2533A091-9422-4D69-B8D6-4F8D055A618F}" srcOrd="2" destOrd="0" presId="urn:microsoft.com/office/officeart/2018/5/layout/IconLeafLabelList"/>
    <dgm:cxn modelId="{2860E99E-4962-4821-B0A9-914D06A65049}" type="presParOf" srcId="{2533A091-9422-4D69-B8D6-4F8D055A618F}" destId="{ECAFA057-1655-4B53-87CB-BE669D46DF44}" srcOrd="0" destOrd="0" presId="urn:microsoft.com/office/officeart/2018/5/layout/IconLeafLabelList"/>
    <dgm:cxn modelId="{495C01A9-E257-4BDA-95DF-9E70B34B7927}" type="presParOf" srcId="{2533A091-9422-4D69-B8D6-4F8D055A618F}" destId="{0CEC6CF4-CCD1-488F-B197-B48B1C93E636}" srcOrd="1" destOrd="0" presId="urn:microsoft.com/office/officeart/2018/5/layout/IconLeafLabelList"/>
    <dgm:cxn modelId="{6DE1BBA6-DFD4-4B85-92FC-6374E3304610}" type="presParOf" srcId="{2533A091-9422-4D69-B8D6-4F8D055A618F}" destId="{DC3FF9BC-AE53-413F-9C59-3CD1EEE02E58}" srcOrd="2" destOrd="0" presId="urn:microsoft.com/office/officeart/2018/5/layout/IconLeafLabelList"/>
    <dgm:cxn modelId="{121B26F6-05D8-419D-A86D-BD6E0DB54E22}" type="presParOf" srcId="{2533A091-9422-4D69-B8D6-4F8D055A618F}" destId="{9329C4DE-BAEF-4624-A435-C9ACEA5EEECD}" srcOrd="3" destOrd="0" presId="urn:microsoft.com/office/officeart/2018/5/layout/IconLeafLabelList"/>
    <dgm:cxn modelId="{530311C3-33AB-4C47-BEE9-3A2F73689C07}" type="presParOf" srcId="{92E9F9B0-395F-4DD1-987A-26246FCF3351}" destId="{C6B99223-A868-4EF7-B62B-08B2AFE72382}" srcOrd="3" destOrd="0" presId="urn:microsoft.com/office/officeart/2018/5/layout/IconLeafLabelList"/>
    <dgm:cxn modelId="{85006322-6EC1-4D05-B901-C2645A39BF49}" type="presParOf" srcId="{92E9F9B0-395F-4DD1-987A-26246FCF3351}" destId="{F2D67792-C8EE-402A-9F04-796963B9BD60}" srcOrd="4" destOrd="0" presId="urn:microsoft.com/office/officeart/2018/5/layout/IconLeafLabelList"/>
    <dgm:cxn modelId="{4BC4FBB9-395F-4218-AD1C-8D90B5855281}" type="presParOf" srcId="{F2D67792-C8EE-402A-9F04-796963B9BD60}" destId="{C1E9DAD4-6032-403C-B1ED-8E181455F2FD}" srcOrd="0" destOrd="0" presId="urn:microsoft.com/office/officeart/2018/5/layout/IconLeafLabelList"/>
    <dgm:cxn modelId="{7287769A-59AC-4B6D-902E-3B8A5D36C7AE}" type="presParOf" srcId="{F2D67792-C8EE-402A-9F04-796963B9BD60}" destId="{07287E2E-BB07-484A-BE6F-F812DCC9F2C1}" srcOrd="1" destOrd="0" presId="urn:microsoft.com/office/officeart/2018/5/layout/IconLeafLabelList"/>
    <dgm:cxn modelId="{943DC1AD-5809-425B-B6B7-F80920D01AEF}" type="presParOf" srcId="{F2D67792-C8EE-402A-9F04-796963B9BD60}" destId="{A64BDB5C-7174-4088-B4EF-ED98B32F05B1}" srcOrd="2" destOrd="0" presId="urn:microsoft.com/office/officeart/2018/5/layout/IconLeafLabelList"/>
    <dgm:cxn modelId="{CCCE5CD6-5FC8-4030-AAB7-EC1AA2436E7F}" type="presParOf" srcId="{F2D67792-C8EE-402A-9F04-796963B9BD60}" destId="{501C87F9-3530-4770-BED1-7043360F3FA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9E77F-7E68-4235-ADC3-9B657CDF69C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64C9188-495B-4B70-948A-45534E6FB808}">
      <dgm:prSet/>
      <dgm:spPr/>
      <dgm:t>
        <a:bodyPr/>
        <a:lstStyle/>
        <a:p>
          <a:pPr>
            <a:defRPr cap="all"/>
          </a:pPr>
          <a:r>
            <a:rPr lang="en-US"/>
            <a:t>The shorter time series will be more difficult to model due to variation</a:t>
          </a:r>
        </a:p>
      </dgm:t>
    </dgm:pt>
    <dgm:pt modelId="{B28B0FE4-FCE0-427A-9C9B-08A401074AF3}" type="parTrans" cxnId="{BBEA6EC2-53E4-4290-AB7C-18A8FEA81978}">
      <dgm:prSet/>
      <dgm:spPr/>
      <dgm:t>
        <a:bodyPr/>
        <a:lstStyle/>
        <a:p>
          <a:endParaRPr lang="en-US"/>
        </a:p>
      </dgm:t>
    </dgm:pt>
    <dgm:pt modelId="{8C209CFD-7888-4E6B-8098-A79EC171FD18}" type="sibTrans" cxnId="{BBEA6EC2-53E4-4290-AB7C-18A8FEA81978}">
      <dgm:prSet/>
      <dgm:spPr/>
      <dgm:t>
        <a:bodyPr/>
        <a:lstStyle/>
        <a:p>
          <a:endParaRPr lang="en-US"/>
        </a:p>
      </dgm:t>
    </dgm:pt>
    <dgm:pt modelId="{915D396D-1541-4371-AA1A-739EDE1C2D54}">
      <dgm:prSet/>
      <dgm:spPr/>
      <dgm:t>
        <a:bodyPr/>
        <a:lstStyle/>
        <a:p>
          <a:pPr>
            <a:defRPr cap="all"/>
          </a:pPr>
          <a:r>
            <a:rPr lang="en-US"/>
            <a:t>The longer time lengths will have better models, but are less useful</a:t>
          </a:r>
        </a:p>
      </dgm:t>
    </dgm:pt>
    <dgm:pt modelId="{BFDBDFDB-6751-4456-892D-F18DBEF4D93D}" type="parTrans" cxnId="{2C2523CD-6C52-4C61-B24A-56F8E9E4745E}">
      <dgm:prSet/>
      <dgm:spPr/>
      <dgm:t>
        <a:bodyPr/>
        <a:lstStyle/>
        <a:p>
          <a:endParaRPr lang="en-US"/>
        </a:p>
      </dgm:t>
    </dgm:pt>
    <dgm:pt modelId="{C2558BA3-3D1F-428A-ACE6-4A538D035C28}" type="sibTrans" cxnId="{2C2523CD-6C52-4C61-B24A-56F8E9E4745E}">
      <dgm:prSet/>
      <dgm:spPr/>
      <dgm:t>
        <a:bodyPr/>
        <a:lstStyle/>
        <a:p>
          <a:endParaRPr lang="en-US"/>
        </a:p>
      </dgm:t>
    </dgm:pt>
    <dgm:pt modelId="{26F711D7-A5F6-427E-B703-A44076569F78}">
      <dgm:prSet/>
      <dgm:spPr/>
      <dgm:t>
        <a:bodyPr/>
        <a:lstStyle/>
        <a:p>
          <a:pPr>
            <a:defRPr cap="all"/>
          </a:pPr>
          <a:r>
            <a:rPr lang="en-US"/>
            <a:t>AR models will be the best</a:t>
          </a:r>
        </a:p>
      </dgm:t>
    </dgm:pt>
    <dgm:pt modelId="{346C5843-7569-45BD-AED2-85CB9A217316}" type="parTrans" cxnId="{A1A8009C-0B93-4818-9451-91A1CA04DAAB}">
      <dgm:prSet/>
      <dgm:spPr/>
      <dgm:t>
        <a:bodyPr/>
        <a:lstStyle/>
        <a:p>
          <a:endParaRPr lang="en-US"/>
        </a:p>
      </dgm:t>
    </dgm:pt>
    <dgm:pt modelId="{A13C9B7E-DD5D-4636-A55B-99AF37E6932F}" type="sibTrans" cxnId="{A1A8009C-0B93-4818-9451-91A1CA04DAAB}">
      <dgm:prSet/>
      <dgm:spPr/>
      <dgm:t>
        <a:bodyPr/>
        <a:lstStyle/>
        <a:p>
          <a:endParaRPr lang="en-US"/>
        </a:p>
      </dgm:t>
    </dgm:pt>
    <dgm:pt modelId="{C1D9C2FB-1CAF-48F6-B557-AE0E83A1578B}" type="pres">
      <dgm:prSet presAssocID="{63D9E77F-7E68-4235-ADC3-9B657CDF69CB}" presName="root" presStyleCnt="0">
        <dgm:presLayoutVars>
          <dgm:dir/>
          <dgm:resizeHandles val="exact"/>
        </dgm:presLayoutVars>
      </dgm:prSet>
      <dgm:spPr/>
    </dgm:pt>
    <dgm:pt modelId="{1F3EED18-BC82-4B6D-A838-163936600F8D}" type="pres">
      <dgm:prSet presAssocID="{B64C9188-495B-4B70-948A-45534E6FB808}" presName="compNode" presStyleCnt="0"/>
      <dgm:spPr/>
    </dgm:pt>
    <dgm:pt modelId="{57C918E1-D666-4806-9A33-732A8A9B3D74}" type="pres">
      <dgm:prSet presAssocID="{B64C9188-495B-4B70-948A-45534E6FB808}" presName="iconBgRect" presStyleLbl="bgShp" presStyleIdx="0" presStyleCnt="3"/>
      <dgm:spPr/>
    </dgm:pt>
    <dgm:pt modelId="{63FC5CB2-6854-4CCC-BB11-E776E2BA4228}" type="pres">
      <dgm:prSet presAssocID="{B64C9188-495B-4B70-948A-45534E6FB8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6EEC8B3-4197-4F48-ADEE-40F8379C504A}" type="pres">
      <dgm:prSet presAssocID="{B64C9188-495B-4B70-948A-45534E6FB808}" presName="spaceRect" presStyleCnt="0"/>
      <dgm:spPr/>
    </dgm:pt>
    <dgm:pt modelId="{39917CEC-F743-4965-B825-C0DCD63FC386}" type="pres">
      <dgm:prSet presAssocID="{B64C9188-495B-4B70-948A-45534E6FB808}" presName="textRect" presStyleLbl="revTx" presStyleIdx="0" presStyleCnt="3">
        <dgm:presLayoutVars>
          <dgm:chMax val="1"/>
          <dgm:chPref val="1"/>
        </dgm:presLayoutVars>
      </dgm:prSet>
      <dgm:spPr/>
    </dgm:pt>
    <dgm:pt modelId="{E75570C0-C978-4AE0-893C-CDEBC717D8E2}" type="pres">
      <dgm:prSet presAssocID="{8C209CFD-7888-4E6B-8098-A79EC171FD18}" presName="sibTrans" presStyleCnt="0"/>
      <dgm:spPr/>
    </dgm:pt>
    <dgm:pt modelId="{07EA12E1-70E5-4AFB-A094-0B88BAD705E1}" type="pres">
      <dgm:prSet presAssocID="{915D396D-1541-4371-AA1A-739EDE1C2D54}" presName="compNode" presStyleCnt="0"/>
      <dgm:spPr/>
    </dgm:pt>
    <dgm:pt modelId="{8FD00547-4BBF-499E-A311-92D9D701B410}" type="pres">
      <dgm:prSet presAssocID="{915D396D-1541-4371-AA1A-739EDE1C2D54}" presName="iconBgRect" presStyleLbl="bgShp" presStyleIdx="1" presStyleCnt="3"/>
      <dgm:spPr/>
    </dgm:pt>
    <dgm:pt modelId="{BF6B9DB2-FE51-4753-BEBE-ACB406299A39}" type="pres">
      <dgm:prSet presAssocID="{915D396D-1541-4371-AA1A-739EDE1C2D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711BF01D-57E1-43D5-B772-6563144C76EC}" type="pres">
      <dgm:prSet presAssocID="{915D396D-1541-4371-AA1A-739EDE1C2D54}" presName="spaceRect" presStyleCnt="0"/>
      <dgm:spPr/>
    </dgm:pt>
    <dgm:pt modelId="{7BEA1CB7-2672-4D1F-B3E2-73000A4CFBBC}" type="pres">
      <dgm:prSet presAssocID="{915D396D-1541-4371-AA1A-739EDE1C2D54}" presName="textRect" presStyleLbl="revTx" presStyleIdx="1" presStyleCnt="3">
        <dgm:presLayoutVars>
          <dgm:chMax val="1"/>
          <dgm:chPref val="1"/>
        </dgm:presLayoutVars>
      </dgm:prSet>
      <dgm:spPr/>
    </dgm:pt>
    <dgm:pt modelId="{08F55B10-02CA-4014-A26A-CC2283C26236}" type="pres">
      <dgm:prSet presAssocID="{C2558BA3-3D1F-428A-ACE6-4A538D035C28}" presName="sibTrans" presStyleCnt="0"/>
      <dgm:spPr/>
    </dgm:pt>
    <dgm:pt modelId="{30F09AA2-7D0F-4538-80A3-8410EE4A3BBE}" type="pres">
      <dgm:prSet presAssocID="{26F711D7-A5F6-427E-B703-A44076569F78}" presName="compNode" presStyleCnt="0"/>
      <dgm:spPr/>
    </dgm:pt>
    <dgm:pt modelId="{540120B3-4524-45F8-941B-3F952ED4FAA3}" type="pres">
      <dgm:prSet presAssocID="{26F711D7-A5F6-427E-B703-A44076569F78}" presName="iconBgRect" presStyleLbl="bgShp" presStyleIdx="2" presStyleCnt="3"/>
      <dgm:spPr/>
    </dgm:pt>
    <dgm:pt modelId="{BC00599E-6F7C-42FA-9CAF-7FC7B0B7BA2D}" type="pres">
      <dgm:prSet presAssocID="{26F711D7-A5F6-427E-B703-A44076569F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C1F027A-DB6B-4B0F-B309-432D31FFAF13}" type="pres">
      <dgm:prSet presAssocID="{26F711D7-A5F6-427E-B703-A44076569F78}" presName="spaceRect" presStyleCnt="0"/>
      <dgm:spPr/>
    </dgm:pt>
    <dgm:pt modelId="{9FCEA862-2FC0-4D38-94D7-836DD2C0C5E4}" type="pres">
      <dgm:prSet presAssocID="{26F711D7-A5F6-427E-B703-A44076569F7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8B0921A-F918-4819-943D-18EE8C30EE99}" type="presOf" srcId="{B64C9188-495B-4B70-948A-45534E6FB808}" destId="{39917CEC-F743-4965-B825-C0DCD63FC386}" srcOrd="0" destOrd="0" presId="urn:microsoft.com/office/officeart/2018/5/layout/IconCircleLabelList"/>
    <dgm:cxn modelId="{05F7006C-2A8B-4364-8B55-88ED50DEB841}" type="presOf" srcId="{63D9E77F-7E68-4235-ADC3-9B657CDF69CB}" destId="{C1D9C2FB-1CAF-48F6-B557-AE0E83A1578B}" srcOrd="0" destOrd="0" presId="urn:microsoft.com/office/officeart/2018/5/layout/IconCircleLabelList"/>
    <dgm:cxn modelId="{42873496-1108-42CF-9A05-8737C79F62F6}" type="presOf" srcId="{26F711D7-A5F6-427E-B703-A44076569F78}" destId="{9FCEA862-2FC0-4D38-94D7-836DD2C0C5E4}" srcOrd="0" destOrd="0" presId="urn:microsoft.com/office/officeart/2018/5/layout/IconCircleLabelList"/>
    <dgm:cxn modelId="{A1A8009C-0B93-4818-9451-91A1CA04DAAB}" srcId="{63D9E77F-7E68-4235-ADC3-9B657CDF69CB}" destId="{26F711D7-A5F6-427E-B703-A44076569F78}" srcOrd="2" destOrd="0" parTransId="{346C5843-7569-45BD-AED2-85CB9A217316}" sibTransId="{A13C9B7E-DD5D-4636-A55B-99AF37E6932F}"/>
    <dgm:cxn modelId="{EAC498B3-E071-45FE-87D2-10B28260DAB7}" type="presOf" srcId="{915D396D-1541-4371-AA1A-739EDE1C2D54}" destId="{7BEA1CB7-2672-4D1F-B3E2-73000A4CFBBC}" srcOrd="0" destOrd="0" presId="urn:microsoft.com/office/officeart/2018/5/layout/IconCircleLabelList"/>
    <dgm:cxn modelId="{BBEA6EC2-53E4-4290-AB7C-18A8FEA81978}" srcId="{63D9E77F-7E68-4235-ADC3-9B657CDF69CB}" destId="{B64C9188-495B-4B70-948A-45534E6FB808}" srcOrd="0" destOrd="0" parTransId="{B28B0FE4-FCE0-427A-9C9B-08A401074AF3}" sibTransId="{8C209CFD-7888-4E6B-8098-A79EC171FD18}"/>
    <dgm:cxn modelId="{2C2523CD-6C52-4C61-B24A-56F8E9E4745E}" srcId="{63D9E77F-7E68-4235-ADC3-9B657CDF69CB}" destId="{915D396D-1541-4371-AA1A-739EDE1C2D54}" srcOrd="1" destOrd="0" parTransId="{BFDBDFDB-6751-4456-892D-F18DBEF4D93D}" sibTransId="{C2558BA3-3D1F-428A-ACE6-4A538D035C28}"/>
    <dgm:cxn modelId="{CD2E06CB-99DB-4057-BC0E-242CB1F4A2AB}" type="presParOf" srcId="{C1D9C2FB-1CAF-48F6-B557-AE0E83A1578B}" destId="{1F3EED18-BC82-4B6D-A838-163936600F8D}" srcOrd="0" destOrd="0" presId="urn:microsoft.com/office/officeart/2018/5/layout/IconCircleLabelList"/>
    <dgm:cxn modelId="{BC752719-7003-4410-81AA-4E2E4579EAB1}" type="presParOf" srcId="{1F3EED18-BC82-4B6D-A838-163936600F8D}" destId="{57C918E1-D666-4806-9A33-732A8A9B3D74}" srcOrd="0" destOrd="0" presId="urn:microsoft.com/office/officeart/2018/5/layout/IconCircleLabelList"/>
    <dgm:cxn modelId="{3A92F57C-670F-4354-960A-DCD6CE948851}" type="presParOf" srcId="{1F3EED18-BC82-4B6D-A838-163936600F8D}" destId="{63FC5CB2-6854-4CCC-BB11-E776E2BA4228}" srcOrd="1" destOrd="0" presId="urn:microsoft.com/office/officeart/2018/5/layout/IconCircleLabelList"/>
    <dgm:cxn modelId="{394634C5-C836-47B8-AFF1-77001EF237DB}" type="presParOf" srcId="{1F3EED18-BC82-4B6D-A838-163936600F8D}" destId="{D6EEC8B3-4197-4F48-ADEE-40F8379C504A}" srcOrd="2" destOrd="0" presId="urn:microsoft.com/office/officeart/2018/5/layout/IconCircleLabelList"/>
    <dgm:cxn modelId="{D13196EF-C5F0-45A4-AC3C-FEB8663AD053}" type="presParOf" srcId="{1F3EED18-BC82-4B6D-A838-163936600F8D}" destId="{39917CEC-F743-4965-B825-C0DCD63FC386}" srcOrd="3" destOrd="0" presId="urn:microsoft.com/office/officeart/2018/5/layout/IconCircleLabelList"/>
    <dgm:cxn modelId="{D9448905-ECD2-4466-A997-E024D44225F8}" type="presParOf" srcId="{C1D9C2FB-1CAF-48F6-B557-AE0E83A1578B}" destId="{E75570C0-C978-4AE0-893C-CDEBC717D8E2}" srcOrd="1" destOrd="0" presId="urn:microsoft.com/office/officeart/2018/5/layout/IconCircleLabelList"/>
    <dgm:cxn modelId="{FD457018-695B-4D8E-8E3A-7A269253436E}" type="presParOf" srcId="{C1D9C2FB-1CAF-48F6-B557-AE0E83A1578B}" destId="{07EA12E1-70E5-4AFB-A094-0B88BAD705E1}" srcOrd="2" destOrd="0" presId="urn:microsoft.com/office/officeart/2018/5/layout/IconCircleLabelList"/>
    <dgm:cxn modelId="{B2EDF9DA-1BF2-4FA6-89D3-D2F49BAF2C25}" type="presParOf" srcId="{07EA12E1-70E5-4AFB-A094-0B88BAD705E1}" destId="{8FD00547-4BBF-499E-A311-92D9D701B410}" srcOrd="0" destOrd="0" presId="urn:microsoft.com/office/officeart/2018/5/layout/IconCircleLabelList"/>
    <dgm:cxn modelId="{A5477B35-7FE5-4802-942F-9EC69CF23D83}" type="presParOf" srcId="{07EA12E1-70E5-4AFB-A094-0B88BAD705E1}" destId="{BF6B9DB2-FE51-4753-BEBE-ACB406299A39}" srcOrd="1" destOrd="0" presId="urn:microsoft.com/office/officeart/2018/5/layout/IconCircleLabelList"/>
    <dgm:cxn modelId="{31668114-3AE5-4D40-91A3-D4EB3D49B2D5}" type="presParOf" srcId="{07EA12E1-70E5-4AFB-A094-0B88BAD705E1}" destId="{711BF01D-57E1-43D5-B772-6563144C76EC}" srcOrd="2" destOrd="0" presId="urn:microsoft.com/office/officeart/2018/5/layout/IconCircleLabelList"/>
    <dgm:cxn modelId="{8D823833-3BD7-4EE9-84A1-B41D158E368C}" type="presParOf" srcId="{07EA12E1-70E5-4AFB-A094-0B88BAD705E1}" destId="{7BEA1CB7-2672-4D1F-B3E2-73000A4CFBBC}" srcOrd="3" destOrd="0" presId="urn:microsoft.com/office/officeart/2018/5/layout/IconCircleLabelList"/>
    <dgm:cxn modelId="{26D5B12D-14AA-4544-8A62-18DF04698D5C}" type="presParOf" srcId="{C1D9C2FB-1CAF-48F6-B557-AE0E83A1578B}" destId="{08F55B10-02CA-4014-A26A-CC2283C26236}" srcOrd="3" destOrd="0" presId="urn:microsoft.com/office/officeart/2018/5/layout/IconCircleLabelList"/>
    <dgm:cxn modelId="{4774614B-D68F-4336-8B84-E68A224A50EF}" type="presParOf" srcId="{C1D9C2FB-1CAF-48F6-B557-AE0E83A1578B}" destId="{30F09AA2-7D0F-4538-80A3-8410EE4A3BBE}" srcOrd="4" destOrd="0" presId="urn:microsoft.com/office/officeart/2018/5/layout/IconCircleLabelList"/>
    <dgm:cxn modelId="{6D56E002-B249-4A78-9C7F-DAEA3071C3D3}" type="presParOf" srcId="{30F09AA2-7D0F-4538-80A3-8410EE4A3BBE}" destId="{540120B3-4524-45F8-941B-3F952ED4FAA3}" srcOrd="0" destOrd="0" presId="urn:microsoft.com/office/officeart/2018/5/layout/IconCircleLabelList"/>
    <dgm:cxn modelId="{2F933ED6-5E1C-46FD-A99C-9C4BA91270EF}" type="presParOf" srcId="{30F09AA2-7D0F-4538-80A3-8410EE4A3BBE}" destId="{BC00599E-6F7C-42FA-9CAF-7FC7B0B7BA2D}" srcOrd="1" destOrd="0" presId="urn:microsoft.com/office/officeart/2018/5/layout/IconCircleLabelList"/>
    <dgm:cxn modelId="{E6B1EFD0-4CF8-4975-9DDF-19CD1593FC43}" type="presParOf" srcId="{30F09AA2-7D0F-4538-80A3-8410EE4A3BBE}" destId="{8C1F027A-DB6B-4B0F-B309-432D31FFAF13}" srcOrd="2" destOrd="0" presId="urn:microsoft.com/office/officeart/2018/5/layout/IconCircleLabelList"/>
    <dgm:cxn modelId="{DC5907B9-A3C0-4538-8262-027A970474A2}" type="presParOf" srcId="{30F09AA2-7D0F-4538-80A3-8410EE4A3BBE}" destId="{9FCEA862-2FC0-4D38-94D7-836DD2C0C5E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624DD-B686-4DB6-B59A-8B98884B986A}">
      <dsp:nvSpPr>
        <dsp:cNvPr id="0" name=""/>
        <dsp:cNvSpPr/>
      </dsp:nvSpPr>
      <dsp:spPr>
        <a:xfrm>
          <a:off x="359066" y="96418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2DD95-AD07-4896-97B4-313F14E09EC0}">
      <dsp:nvSpPr>
        <dsp:cNvPr id="0" name=""/>
        <dsp:cNvSpPr/>
      </dsp:nvSpPr>
      <dsp:spPr>
        <a:xfrm>
          <a:off x="593066" y="119818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82D35-EBF4-4060-90E5-C05A9974E2E4}">
      <dsp:nvSpPr>
        <dsp:cNvPr id="0" name=""/>
        <dsp:cNvSpPr/>
      </dsp:nvSpPr>
      <dsp:spPr>
        <a:xfrm>
          <a:off x="8066" y="2404183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Philadelphia was chosen because it has ‘natural’ seasons in terms of temperature </a:t>
          </a:r>
        </a:p>
      </dsp:txBody>
      <dsp:txXfrm>
        <a:off x="8066" y="2404183"/>
        <a:ext cx="1800000" cy="1237500"/>
      </dsp:txXfrm>
    </dsp:sp>
    <dsp:sp modelId="{ECAFA057-1655-4B53-87CB-BE669D46DF44}">
      <dsp:nvSpPr>
        <dsp:cNvPr id="0" name=""/>
        <dsp:cNvSpPr/>
      </dsp:nvSpPr>
      <dsp:spPr>
        <a:xfrm>
          <a:off x="2474066" y="96418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C6CF4-CCD1-488F-B197-B48B1C93E636}">
      <dsp:nvSpPr>
        <dsp:cNvPr id="0" name=""/>
        <dsp:cNvSpPr/>
      </dsp:nvSpPr>
      <dsp:spPr>
        <a:xfrm>
          <a:off x="2708066" y="119818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9C4DE-BAEF-4624-A435-C9ACEA5EEECD}">
      <dsp:nvSpPr>
        <dsp:cNvPr id="0" name=""/>
        <dsp:cNvSpPr/>
      </dsp:nvSpPr>
      <dsp:spPr>
        <a:xfrm>
          <a:off x="2123066" y="2404183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Precipitation will possibly have cycles as well</a:t>
          </a:r>
        </a:p>
      </dsp:txBody>
      <dsp:txXfrm>
        <a:off x="2123066" y="2404183"/>
        <a:ext cx="1800000" cy="1237500"/>
      </dsp:txXfrm>
    </dsp:sp>
    <dsp:sp modelId="{C1E9DAD4-6032-403C-B1ED-8E181455F2FD}">
      <dsp:nvSpPr>
        <dsp:cNvPr id="0" name=""/>
        <dsp:cNvSpPr/>
      </dsp:nvSpPr>
      <dsp:spPr>
        <a:xfrm>
          <a:off x="4589066" y="964183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87E2E-BB07-484A-BE6F-F812DCC9F2C1}">
      <dsp:nvSpPr>
        <dsp:cNvPr id="0" name=""/>
        <dsp:cNvSpPr/>
      </dsp:nvSpPr>
      <dsp:spPr>
        <a:xfrm>
          <a:off x="4823066" y="119818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C87F9-3530-4770-BED1-7043360F3FA9}">
      <dsp:nvSpPr>
        <dsp:cNvPr id="0" name=""/>
        <dsp:cNvSpPr/>
      </dsp:nvSpPr>
      <dsp:spPr>
        <a:xfrm>
          <a:off x="4238066" y="2404183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5 time series were initially investigated and models were made for four of them: daily, weekly, monthly, seasonally, and yearly (with the latter four being modeled)</a:t>
          </a:r>
        </a:p>
      </dsp:txBody>
      <dsp:txXfrm>
        <a:off x="4238066" y="2404183"/>
        <a:ext cx="1800000" cy="123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918E1-D666-4806-9A33-732A8A9B3D74}">
      <dsp:nvSpPr>
        <dsp:cNvPr id="0" name=""/>
        <dsp:cNvSpPr/>
      </dsp:nvSpPr>
      <dsp:spPr>
        <a:xfrm>
          <a:off x="624000" y="163717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FC5CB2-6854-4CCC-BB11-E776E2BA4228}">
      <dsp:nvSpPr>
        <dsp:cNvPr id="0" name=""/>
        <dsp:cNvSpPr/>
      </dsp:nvSpPr>
      <dsp:spPr>
        <a:xfrm>
          <a:off x="100425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17CEC-F743-4965-B825-C0DCD63FC386}">
      <dsp:nvSpPr>
        <dsp:cNvPr id="0" name=""/>
        <dsp:cNvSpPr/>
      </dsp:nvSpPr>
      <dsp:spPr>
        <a:xfrm>
          <a:off x="5362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shorter time series will be more difficult to model due to variation</a:t>
          </a:r>
        </a:p>
      </dsp:txBody>
      <dsp:txXfrm>
        <a:off x="53625" y="2503718"/>
        <a:ext cx="2925000" cy="720000"/>
      </dsp:txXfrm>
    </dsp:sp>
    <dsp:sp modelId="{8FD00547-4BBF-499E-A311-92D9D701B410}">
      <dsp:nvSpPr>
        <dsp:cNvPr id="0" name=""/>
        <dsp:cNvSpPr/>
      </dsp:nvSpPr>
      <dsp:spPr>
        <a:xfrm>
          <a:off x="4060875" y="163717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B9DB2-FE51-4753-BEBE-ACB406299A39}">
      <dsp:nvSpPr>
        <dsp:cNvPr id="0" name=""/>
        <dsp:cNvSpPr/>
      </dsp:nvSpPr>
      <dsp:spPr>
        <a:xfrm>
          <a:off x="4441125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A1CB7-2672-4D1F-B3E2-73000A4CFBBC}">
      <dsp:nvSpPr>
        <dsp:cNvPr id="0" name=""/>
        <dsp:cNvSpPr/>
      </dsp:nvSpPr>
      <dsp:spPr>
        <a:xfrm>
          <a:off x="3490500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longer time lengths will have better models, but are less useful</a:t>
          </a:r>
        </a:p>
      </dsp:txBody>
      <dsp:txXfrm>
        <a:off x="3490500" y="2503718"/>
        <a:ext cx="2925000" cy="720000"/>
      </dsp:txXfrm>
    </dsp:sp>
    <dsp:sp modelId="{540120B3-4524-45F8-941B-3F952ED4FAA3}">
      <dsp:nvSpPr>
        <dsp:cNvPr id="0" name=""/>
        <dsp:cNvSpPr/>
      </dsp:nvSpPr>
      <dsp:spPr>
        <a:xfrm>
          <a:off x="7497750" y="163717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0599E-6F7C-42FA-9CAF-7FC7B0B7BA2D}">
      <dsp:nvSpPr>
        <dsp:cNvPr id="0" name=""/>
        <dsp:cNvSpPr/>
      </dsp:nvSpPr>
      <dsp:spPr>
        <a:xfrm>
          <a:off x="7878000" y="54396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EA862-2FC0-4D38-94D7-836DD2C0C5E4}">
      <dsp:nvSpPr>
        <dsp:cNvPr id="0" name=""/>
        <dsp:cNvSpPr/>
      </dsp:nvSpPr>
      <dsp:spPr>
        <a:xfrm>
          <a:off x="6927375" y="2503718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AR models will be the best</a:t>
          </a:r>
        </a:p>
      </dsp:txBody>
      <dsp:txXfrm>
        <a:off x="6927375" y="2503718"/>
        <a:ext cx="292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8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9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12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15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24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6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9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1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1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6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973EE5A-29F6-4833-BE40-73F6EF307329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9C09E4D-B7C7-40BB-8929-145A68A7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29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2.png"/><Relationship Id="rId5" Type="http://schemas.openxmlformats.org/officeDocument/2006/relationships/image" Target="../media/image57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5C9EB-4404-4DDF-A31E-7C681A19D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/>
              <a:t>Time Series analysis on precipitation of philadelphia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82E6F-C381-450B-BE3C-5902C7FC0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6E6E6"/>
                </a:solidFill>
              </a:rPr>
              <a:t>Cory Boyko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813106-5F77-4A6D-B97C-A7F873615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0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4"/>
    </mc:Choice>
    <mc:Fallback>
      <p:transition spd="slow" advTm="16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5808-8724-4F92-A112-E94A75B2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AR: Weekly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2DFB6-1868-437B-934D-5B13F36B3E5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8663" y="4134363"/>
            <a:ext cx="4472940" cy="2413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2F237-D214-4E4E-8BC4-42A5E560739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10398" y="4121663"/>
            <a:ext cx="4495800" cy="2426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E6A6C-935E-4F5B-B5F6-E0FCB81657F3}"/>
              </a:ext>
            </a:extLst>
          </p:cNvPr>
          <p:cNvSpPr txBox="1"/>
          <p:nvPr/>
        </p:nvSpPr>
        <p:spPr>
          <a:xfrm>
            <a:off x="466725" y="2190750"/>
            <a:ext cx="5876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Model: AR(6)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4 and 6 are significant (both positive)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MAPE: 79.74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53BC74-8A9A-4111-91F6-CD1D3D945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95848"/>
              </p:ext>
            </p:extLst>
          </p:nvPr>
        </p:nvGraphicFramePr>
        <p:xfrm>
          <a:off x="8799511" y="1042287"/>
          <a:ext cx="2706687" cy="2296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158">
                  <a:extLst>
                    <a:ext uri="{9D8B030D-6E8A-4147-A177-3AD203B41FA5}">
                      <a16:colId xmlns:a16="http://schemas.microsoft.com/office/drawing/2014/main" val="3058339842"/>
                    </a:ext>
                  </a:extLst>
                </a:gridCol>
                <a:gridCol w="766895">
                  <a:extLst>
                    <a:ext uri="{9D8B030D-6E8A-4147-A177-3AD203B41FA5}">
                      <a16:colId xmlns:a16="http://schemas.microsoft.com/office/drawing/2014/main" val="3078197302"/>
                    </a:ext>
                  </a:extLst>
                </a:gridCol>
                <a:gridCol w="743634">
                  <a:extLst>
                    <a:ext uri="{9D8B030D-6E8A-4147-A177-3AD203B41FA5}">
                      <a16:colId xmlns:a16="http://schemas.microsoft.com/office/drawing/2014/main" val="2395179241"/>
                    </a:ext>
                  </a:extLst>
                </a:gridCol>
              </a:tblGrid>
              <a:tr h="198120">
                <a:tc gridSpan="3"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Table 3. Weekly AR(6) Coefficients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535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AR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2.50%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97.50%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008302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-0.0165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0.062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323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-0.0129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0.0657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64460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-0.0248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0.0536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27581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0.0085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0.0869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85620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-0.0511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0.0275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48741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6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0.0113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0.0898</a:t>
                      </a:r>
                      <a:endParaRPr lang="en-US" sz="12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320268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BFEF75-25FE-4E42-888F-9B01B8D80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4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5"/>
    </mc:Choice>
    <mc:Fallback>
      <p:transition spd="slow" advTm="3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D2D6-C703-41C4-8178-820E6904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AR: Monthly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13C1E-5865-4EBF-8E24-B996D3F862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9479" y="4512945"/>
            <a:ext cx="4030980" cy="217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FB87F4-110F-47D4-94C4-8B4EA28862E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4418" y="4471987"/>
            <a:ext cx="4183380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F21AA-3C99-4DC5-8B96-0BBB9278217A}"/>
              </a:ext>
            </a:extLst>
          </p:cNvPr>
          <p:cNvSpPr txBox="1"/>
          <p:nvPr/>
        </p:nvSpPr>
        <p:spPr>
          <a:xfrm>
            <a:off x="342900" y="222885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model: AR(1)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coefficient is significant (positive)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MAPE: 113.67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4C6C330-A8B0-4D0D-88C6-F7F7FA149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46711"/>
              </p:ext>
            </p:extLst>
          </p:nvPr>
        </p:nvGraphicFramePr>
        <p:xfrm>
          <a:off x="7409593" y="1921605"/>
          <a:ext cx="3637818" cy="9288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0696">
                  <a:extLst>
                    <a:ext uri="{9D8B030D-6E8A-4147-A177-3AD203B41FA5}">
                      <a16:colId xmlns:a16="http://schemas.microsoft.com/office/drawing/2014/main" val="2101849866"/>
                    </a:ext>
                  </a:extLst>
                </a:gridCol>
                <a:gridCol w="853561">
                  <a:extLst>
                    <a:ext uri="{9D8B030D-6E8A-4147-A177-3AD203B41FA5}">
                      <a16:colId xmlns:a16="http://schemas.microsoft.com/office/drawing/2014/main" val="3761672967"/>
                    </a:ext>
                  </a:extLst>
                </a:gridCol>
                <a:gridCol w="853561">
                  <a:extLst>
                    <a:ext uri="{9D8B030D-6E8A-4147-A177-3AD203B41FA5}">
                      <a16:colId xmlns:a16="http://schemas.microsoft.com/office/drawing/2014/main" val="3353575975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Table 4. Monthly AR(1) Coefficient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818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AR 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2.5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97.5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88141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0.022</a:t>
                      </a:r>
                      <a:endParaRPr lang="en-US" sz="1200" kern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0.185</a:t>
                      </a:r>
                      <a:endParaRPr lang="en-US" sz="1200" kern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6123407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FDF1C9D-B697-4ACE-83D9-3EEF46416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49"/>
    </mc:Choice>
    <mc:Fallback>
      <p:transition spd="slow" advTm="2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C26A5-7889-4C93-BD67-90BA7F04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AR: Seasonal and yearly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B5327-FDFE-46B9-A484-406C8BED1EC3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model for both: AR(0)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MAPE: 33.32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MAPE: 16.39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C848B-B0B8-419F-9CA9-8F0BB53ABA9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72247" y="4421719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AC1B5-D668-4C81-9775-FB4786233AF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71592" y="1217491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9D91F9-4814-4DFF-97FE-E9B3D071C6C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93188" y="4421719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91A470-1466-41CF-BEC0-30C2FC0EBAE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72247" y="1217492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0E43DD5-A431-4B75-AE56-7B10400AF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4"/>
    </mc:Choice>
    <mc:Fallback>
      <p:transition spd="slow" advTm="20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9F680-5F6A-4D01-BAEE-97879035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Linear regression: weekly and monthly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6587A-D099-488F-A53E-3A7AE22D95A6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Weekly had no significant coefficients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Monthly had no significant coefficients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Weekly MAPE: 82.84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Monthly MAPE: 122.77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456E6-A273-4679-ABAA-033D5C7DED3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58942" y="935601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FADB3-5802-4A89-9E01-8E62D9EA2B1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942225" y="952876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67FEC35-96C8-4D4E-8D0A-7F6ED3A1DB09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019142" y="4154979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69DAB00-32DC-47C9-A718-A7AE8A1825F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124699" y="4333997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8C2D78-B111-4335-8893-0D449E696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4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7"/>
    </mc:Choice>
    <mc:Fallback>
      <p:transition spd="slow" advTm="2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2FC3A-281E-4A06-A772-58258403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Linear regression: seasonal and yearly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73D45-7D24-449E-8C21-4FBBACB60587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had no significant coefficients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had time being significant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MAPE: 30.17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MAPE: 16.54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18685-AA85-41CC-BE1D-1E267595354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07983" y="4336109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EF14BF-3DF9-47BE-85AF-8C795A1A741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17436" y="1015760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EE788D-BDAE-401D-88A5-8E120130EBE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93188" y="4421719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604E76E-D528-4557-B1AE-FEBA309C83F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66478" y="1002952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FCCD6C-B6EB-4A30-86BD-13F8A24A4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8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2"/>
    </mc:Choice>
    <mc:Fallback>
      <p:transition spd="slow" advTm="2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5607C-515F-4D40-AEC9-04E8C428C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Arma: </a:t>
            </a:r>
            <a:r>
              <a:rPr lang="en-US" dirty="0"/>
              <a:t>weekly and monthly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AD6A6-A2BA-4856-860A-73EFD8AB556B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Weekly Model: 6, 5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Monthly Model: 5, 4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Weekly MAPE: 82.94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Monthly MAPE: 129.56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A4BA8-6708-4965-8914-688F11B2FBF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58942" y="935601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AB4655-DD86-49BC-8B77-77C8A9CAD46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942225" y="952876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FBB6EF3-016F-47F7-8BAC-DFD8DF74FAC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93188" y="4421719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4FCFC08-069F-4C07-A4B0-871B2A78230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42225" y="4422259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A492DFB-8F25-4F4B-9247-BB0E06046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3"/>
    </mc:Choice>
    <mc:Fallback>
      <p:transition spd="slow" advTm="2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46415-07E9-4AD8-A8EA-70496CFC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ARMA: seasonal and yearly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1012E-A588-44C7-AD0E-A443EADCE805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model for both: 0,0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MAPE: 33.32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MAPE: 19.64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BF5C0-8B55-4E08-B4DE-2CED3C13C1B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26403" y="4360913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CD21C1-7420-4A63-952A-9E59200FA54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17436" y="1015760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2E03467-4292-467D-A611-4F92378BE7B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93188" y="4421719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047ED8-3046-4240-9E75-B22F3619D58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66478" y="954955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E024CA-5D54-4F74-B0BF-CB2D921D3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8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9"/>
    </mc:Choice>
    <mc:Fallback>
      <p:transition spd="slow" advTm="1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B43B-E3D9-4CC0-9235-2B3C406B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4" y="609600"/>
            <a:ext cx="6542315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Sarima: yearly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0DE8A-E733-411E-9964-AF2960C1B156}"/>
              </a:ext>
            </a:extLst>
          </p:cNvPr>
          <p:cNvSpPr txBox="1"/>
          <p:nvPr/>
        </p:nvSpPr>
        <p:spPr>
          <a:xfrm>
            <a:off x="751115" y="609600"/>
            <a:ext cx="3903181" cy="5725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Model : 0, 0, 2, 2, 1, 1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MAPE: 22.61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8433-1D9A-4E03-8621-935EAD6563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055764" y="3198619"/>
            <a:ext cx="2990088" cy="161464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A42FE-6B60-46B5-82F6-E8B1A6BE98B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47321" y="3198156"/>
            <a:ext cx="2991801" cy="16155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817484-34F3-41D3-8860-D641A654E0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1"/>
    </mc:Choice>
    <mc:Fallback>
      <p:transition spd="slow" advTm="28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CC40-A9BD-41A6-BE15-625A38625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B330-E778-4888-B942-8D2599675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Modeling precipitation is very difficult, most likely due to the day to day variation</a:t>
            </a:r>
          </a:p>
          <a:p>
            <a:pPr>
              <a:lnSpc>
                <a:spcPct val="90000"/>
              </a:lnSpc>
            </a:pPr>
            <a:r>
              <a:rPr lang="en-US" sz="1700"/>
              <a:t>AR was the best model for the weekly and monthly series</a:t>
            </a:r>
          </a:p>
          <a:p>
            <a:pPr>
              <a:lnSpc>
                <a:spcPct val="90000"/>
              </a:lnSpc>
            </a:pPr>
            <a:r>
              <a:rPr lang="en-US" sz="1700"/>
              <a:t>Linear regression was the best model for the seasonal and yearly series</a:t>
            </a:r>
          </a:p>
          <a:p>
            <a:pPr>
              <a:lnSpc>
                <a:spcPct val="90000"/>
              </a:lnSpc>
            </a:pPr>
            <a:r>
              <a:rPr lang="en-US" sz="1700"/>
              <a:t>The “true” best model is most likely one that was not tested and is beyond the scope of the course</a:t>
            </a:r>
          </a:p>
          <a:p>
            <a:pPr>
              <a:lnSpc>
                <a:spcPct val="90000"/>
              </a:lnSpc>
            </a:pPr>
            <a:r>
              <a:rPr lang="en-US" sz="1700"/>
              <a:t>Future research could focus on cities of similar climate to confirm the findings here or cities in different climates to see if different models are better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81DAD0-F316-47FE-8D9D-D73241F3B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720266"/>
              </p:ext>
            </p:extLst>
          </p:nvPr>
        </p:nvGraphicFramePr>
        <p:xfrm>
          <a:off x="7570839" y="2213263"/>
          <a:ext cx="3976791" cy="211143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706072">
                  <a:extLst>
                    <a:ext uri="{9D8B030D-6E8A-4147-A177-3AD203B41FA5}">
                      <a16:colId xmlns:a16="http://schemas.microsoft.com/office/drawing/2014/main" val="2378507729"/>
                    </a:ext>
                  </a:extLst>
                </a:gridCol>
                <a:gridCol w="683790">
                  <a:extLst>
                    <a:ext uri="{9D8B030D-6E8A-4147-A177-3AD203B41FA5}">
                      <a16:colId xmlns:a16="http://schemas.microsoft.com/office/drawing/2014/main" val="3433851020"/>
                    </a:ext>
                  </a:extLst>
                </a:gridCol>
                <a:gridCol w="683790">
                  <a:extLst>
                    <a:ext uri="{9D8B030D-6E8A-4147-A177-3AD203B41FA5}">
                      <a16:colId xmlns:a16="http://schemas.microsoft.com/office/drawing/2014/main" val="2546626884"/>
                    </a:ext>
                  </a:extLst>
                </a:gridCol>
                <a:gridCol w="627598">
                  <a:extLst>
                    <a:ext uri="{9D8B030D-6E8A-4147-A177-3AD203B41FA5}">
                      <a16:colId xmlns:a16="http://schemas.microsoft.com/office/drawing/2014/main" val="2823895352"/>
                    </a:ext>
                  </a:extLst>
                </a:gridCol>
                <a:gridCol w="627598">
                  <a:extLst>
                    <a:ext uri="{9D8B030D-6E8A-4147-A177-3AD203B41FA5}">
                      <a16:colId xmlns:a16="http://schemas.microsoft.com/office/drawing/2014/main" val="197564308"/>
                    </a:ext>
                  </a:extLst>
                </a:gridCol>
                <a:gridCol w="647943">
                  <a:extLst>
                    <a:ext uri="{9D8B030D-6E8A-4147-A177-3AD203B41FA5}">
                      <a16:colId xmlns:a16="http://schemas.microsoft.com/office/drawing/2014/main" val="1105333465"/>
                    </a:ext>
                  </a:extLst>
                </a:gridCol>
              </a:tblGrid>
              <a:tr h="417560">
                <a:tc gridSpan="6"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Table 1. MAPE Across Different Models</a:t>
                      </a:r>
                      <a:endParaRPr lang="en-US" sz="11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018450"/>
                  </a:ext>
                </a:extLst>
              </a:tr>
              <a:tr h="338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MAPE</a:t>
                      </a:r>
                      <a:endParaRPr lang="en-US" sz="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HW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LR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ARMA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SARIMA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49450"/>
                  </a:ext>
                </a:extLst>
              </a:tr>
              <a:tr h="338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Weekly</a:t>
                      </a:r>
                      <a:endParaRPr lang="en-US" sz="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105.2883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79.7363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82.8428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82.937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993158"/>
                  </a:ext>
                </a:extLst>
              </a:tr>
              <a:tr h="338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Monthly</a:t>
                      </a:r>
                      <a:endParaRPr lang="en-US" sz="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152.414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113.6695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122.766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129.56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04419"/>
                  </a:ext>
                </a:extLst>
              </a:tr>
              <a:tr h="338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Seasonal</a:t>
                      </a:r>
                      <a:endParaRPr lang="en-US" sz="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31.84925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33.31567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30.1668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33.3157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95209"/>
                  </a:ext>
                </a:extLst>
              </a:tr>
              <a:tr h="33877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Yearly</a:t>
                      </a:r>
                      <a:endParaRPr lang="en-US" sz="800" b="1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17.598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16.38687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16.5433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19.64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22.61</a:t>
                      </a:r>
                      <a:endParaRPr lang="en-US" sz="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1607" marR="83706" marT="55804" marB="55804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0486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25AA34-C51E-41C8-891D-271631503B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33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83"/>
    </mc:Choice>
    <mc:Fallback>
      <p:transition spd="slow" advTm="7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7DED-DB8B-4832-8CFE-69382D0E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100"/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6CBA-75CF-4482-93C3-FF20F4789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Weather affects our everyday lives, but how predictable is it?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Precipitation is believed to change with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Occurs periodically EX it can’t rain/snow forever and it can’t be a drought forever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229885-0642-4432-A1D2-736DBC2BBE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7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0"/>
    </mc:Choice>
    <mc:Fallback>
      <p:transition spd="slow" advTm="4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7DF9-2DAF-4B39-9684-9429A4BB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400"/>
              <a:t>motivation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D63AC0-73DA-43B7-9451-438B9003F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359781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F4C003-ADF3-4FC7-A471-E0C010D33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13"/>
    </mc:Choice>
    <mc:Fallback>
      <p:transition spd="slow" advTm="5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0002-1A42-44C0-8FB1-6453E7B9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2AD275-C9FB-4781-964A-AE21C9939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26208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35EEA7-C93F-4143-8D00-6063DBD0C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75"/>
    </mc:Choice>
    <mc:Fallback>
      <p:transition spd="slow" advTm="72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7EAB-9501-48C2-9288-6F88C178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plots – daily, weekly, and monthly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6AB0C-B5AB-447E-AA05-6ED6FA64D8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4088" y="1908811"/>
            <a:ext cx="3683537" cy="163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343E0-49AB-4019-94DA-EC5A5604AB2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088" y="4076383"/>
            <a:ext cx="3683537" cy="1762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9AEDE-C4C9-4298-8598-DDFECAA8B1C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79570" y="1908811"/>
            <a:ext cx="3583305" cy="1634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CF9DD-3BE2-494D-B8D6-EF285518158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179570" y="4076383"/>
            <a:ext cx="3583305" cy="1762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4FEB3F-DD51-4B8E-8A48-0FC0C4DADE3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991159" y="1908811"/>
            <a:ext cx="3480751" cy="1634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B6B04-CC60-43FC-91C5-AFA826D24A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084820" y="4076383"/>
            <a:ext cx="3387090" cy="176244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0C35F36-D672-4D37-9B55-FCAE45FFC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83"/>
    </mc:Choice>
    <mc:Fallback>
      <p:transition spd="slow" advTm="7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DBC-57E2-4815-AE2C-68B272AC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plots – seasonal and yearly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0B7BF-A174-48D6-86DF-6F562FE5B8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9994" y="2036152"/>
            <a:ext cx="4411980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DB22D-F582-473D-9D31-56164963E43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9877" y="4680047"/>
            <a:ext cx="3537145" cy="1931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D6362-99B3-4F5E-929D-EBD8CC7D959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4872" y="1947887"/>
            <a:ext cx="4547151" cy="2395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68C7-4FFE-4A36-B8EB-9D02E96C314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051860" y="4698755"/>
            <a:ext cx="3413174" cy="197348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53A7BBF-C45A-4785-8EBD-0FBE091D9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2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2"/>
    </mc:Choice>
    <mc:Fallback>
      <p:transition spd="slow" advTm="38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E88C-5B66-4577-B315-D3A7042C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Augmented dickey fuller tests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EB09F-C873-46DB-8609-7CDFB1B028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9267" y="2188991"/>
            <a:ext cx="4775102" cy="1319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17DF8-E90D-4815-B068-A840E77A10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89267" y="4427952"/>
            <a:ext cx="4775102" cy="1319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2650F-3E87-45C1-924D-B8E379DA2F7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4412" y="2188991"/>
            <a:ext cx="4775101" cy="1319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8FE59-0FAF-471B-B4D6-DF47BE1B2C9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094412" y="4427953"/>
            <a:ext cx="4775102" cy="131913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8F000CE-ADE0-4913-9DD1-03A344019F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4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68"/>
    </mc:Choice>
    <mc:Fallback>
      <p:transition spd="slow" advTm="3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BA5BA-970B-473D-BA96-88FAB6F6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Holt Winters: Weekly &amp; Monthly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2D59C8-5C9D-4219-82E9-9B98152D1C30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Weekly alpha: 0.013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Monthly alpha: 0.0655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Weekly MAPE: 105.28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E9374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Monthly MAPE: 152.41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1BA3E-1DBA-4A46-9D16-F4B800DE70C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76065" y="4193306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18A60-4730-4B58-A3BA-A557547919D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942225" y="952876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6F6E06-4045-4D9C-BBBD-A86FF1C86CB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76065" y="941355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2ABA2B-4671-42E2-9864-7219831651D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898123" y="4193306"/>
            <a:ext cx="2923981" cy="161131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7C34F59-0FF0-4F4A-8432-7E8188845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4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54"/>
    </mc:Choice>
    <mc:Fallback>
      <p:transition spd="slow" advTm="63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1B9CFD-6570-44E4-A274-2518DB1BA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8504C-DE5A-47FC-A14B-2D5FD914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27" y="609599"/>
            <a:ext cx="3283970" cy="14634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Holt Winters: Seasonal and yearly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178D1-8ED6-4D9B-BB30-8B96466EC1BC}"/>
              </a:ext>
            </a:extLst>
          </p:cNvPr>
          <p:cNvSpPr txBox="1"/>
          <p:nvPr/>
        </p:nvSpPr>
        <p:spPr>
          <a:xfrm>
            <a:off x="818779" y="2251880"/>
            <a:ext cx="3310963" cy="3772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alpha: 0.0409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alpha: 0.1197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Seasonal MAPE: 31.85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FD8565"/>
              </a:buClr>
              <a:buSzPct val="100000"/>
              <a:buFont typeface="Arial"/>
              <a:buChar char="•"/>
            </a:pP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Yearly MAPE: 17.60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BC85C-FFC7-4080-B499-78D86F0A68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970828" y="4323300"/>
            <a:ext cx="2812851" cy="1518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A3E202-C32F-47FA-956A-22BD0CD89F8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97399" y="1111011"/>
            <a:ext cx="2743200" cy="14813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470FD2-B13A-4556-9D05-BC82BFE6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2972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DCF570-5FFA-4422-B8A3-C28A303E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94479" y="3429000"/>
            <a:ext cx="7498080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4CC9C7-4DD5-4E06-975B-FA962B12BC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30343" y="4337870"/>
            <a:ext cx="2785868" cy="15043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2D90B-5FD5-41C6-B6BA-4C814B307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435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6995606-7BBE-4E16-85DC-94A8617F6F4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944438" y="1157079"/>
            <a:ext cx="2743198" cy="14813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6B0D792-D0F1-4937-B06D-18A528724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97"/>
    </mc:Choice>
    <mc:Fallback>
      <p:transition spd="slow" advTm="4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550</Words>
  <Application>Microsoft Office PowerPoint</Application>
  <PresentationFormat>Widescreen</PresentationFormat>
  <Paragraphs>127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Times New Roman</vt:lpstr>
      <vt:lpstr>Wingdings</vt:lpstr>
      <vt:lpstr>Mesh</vt:lpstr>
      <vt:lpstr>Time Series analysis on precipitation of philadelphia</vt:lpstr>
      <vt:lpstr>Introduction</vt:lpstr>
      <vt:lpstr>motivation</vt:lpstr>
      <vt:lpstr>hypothesis</vt:lpstr>
      <vt:lpstr>Basic plots – daily, weekly, and monthly</vt:lpstr>
      <vt:lpstr>Basic plots – seasonal and yearly</vt:lpstr>
      <vt:lpstr>Augmented dickey fuller tests</vt:lpstr>
      <vt:lpstr>Holt Winters: Weekly &amp; Monthly</vt:lpstr>
      <vt:lpstr>Holt Winters: Seasonal and yearly</vt:lpstr>
      <vt:lpstr>AR: Weekly </vt:lpstr>
      <vt:lpstr>AR: Monthly</vt:lpstr>
      <vt:lpstr>AR: Seasonal and yearly</vt:lpstr>
      <vt:lpstr>Linear regression: weekly and monthly</vt:lpstr>
      <vt:lpstr>Linear regression: seasonal and yearly</vt:lpstr>
      <vt:lpstr>Arma: weekly and monthly</vt:lpstr>
      <vt:lpstr>ARMA: seasonal and yearly</vt:lpstr>
      <vt:lpstr>Sarima: yearly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on precipitation of philadelphia</dc:title>
  <dc:creator>Cory Boyko</dc:creator>
  <cp:lastModifiedBy>Cory Boyko</cp:lastModifiedBy>
  <cp:revision>3</cp:revision>
  <dcterms:created xsi:type="dcterms:W3CDTF">2020-10-15T02:24:47Z</dcterms:created>
  <dcterms:modified xsi:type="dcterms:W3CDTF">2020-10-15T03:21:01Z</dcterms:modified>
</cp:coreProperties>
</file>